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9" r:id="rId5"/>
    <p:sldId id="290" r:id="rId6"/>
    <p:sldId id="295" r:id="rId7"/>
    <p:sldId id="260" r:id="rId8"/>
    <p:sldId id="258" r:id="rId9"/>
    <p:sldId id="277" r:id="rId10"/>
    <p:sldId id="296" r:id="rId11"/>
    <p:sldId id="273" r:id="rId12"/>
    <p:sldId id="288" r:id="rId13"/>
    <p:sldId id="287" r:id="rId14"/>
    <p:sldId id="276" r:id="rId15"/>
    <p:sldId id="297" r:id="rId16"/>
    <p:sldId id="275" r:id="rId17"/>
    <p:sldId id="278" r:id="rId18"/>
    <p:sldId id="274" r:id="rId19"/>
    <p:sldId id="286" r:id="rId20"/>
    <p:sldId id="280" r:id="rId21"/>
    <p:sldId id="298" r:id="rId22"/>
    <p:sldId id="281" r:id="rId23"/>
    <p:sldId id="299" r:id="rId24"/>
    <p:sldId id="291" r:id="rId25"/>
    <p:sldId id="292" r:id="rId2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B1E"/>
    <a:srgbClr val="655348"/>
    <a:srgbClr val="FAF3EC"/>
    <a:srgbClr val="BE8B7A"/>
    <a:srgbClr val="5B802C"/>
    <a:srgbClr val="1A95A3"/>
    <a:srgbClr val="BBD578"/>
    <a:srgbClr val="DCC7A6"/>
    <a:srgbClr val="2EBAC9"/>
    <a:srgbClr val="EC9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75882" autoAdjust="0"/>
  </p:normalViewPr>
  <p:slideViewPr>
    <p:cSldViewPr snapToGrid="0" snapToObjects="1">
      <p:cViewPr varScale="1">
        <p:scale>
          <a:sx n="82" d="100"/>
          <a:sy n="82" d="100"/>
        </p:scale>
        <p:origin x="15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76789"/>
            <a:ext cx="5438464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3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8977AB-BACC-FF2C-3BDC-81CAD9C2D64A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2E7CD-4CBB-2B47-3EB9-3EEEEF5679B4}"/>
              </a:ext>
            </a:extLst>
          </p:cNvPr>
          <p:cNvSpPr/>
          <p:nvPr userDrawn="1"/>
        </p:nvSpPr>
        <p:spPr>
          <a:xfrm>
            <a:off x="-1" y="1219200"/>
            <a:ext cx="12191999" cy="56388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597" y="635634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283-A9C2-0F80-3331-2EFBF6E46B94}"/>
              </a:ext>
            </a:extLst>
          </p:cNvPr>
          <p:cNvSpPr/>
          <p:nvPr userDrawn="1"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CD770A-A47E-6675-6986-115080ECD13E}"/>
              </a:ext>
            </a:extLst>
          </p:cNvPr>
          <p:cNvSpPr/>
          <p:nvPr userDrawn="1"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B7B5E68-8EB6-A13C-5832-92CB1F007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7BB0D0-4FED-83C2-C574-DFB0D92F500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7E485-A321-7A28-FAB0-588257D16B68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336" y="633491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61BE208-98DD-5374-F56E-E5CF2D743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B418CD-DBA1-43E4-E59E-8DDE45ECF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2240"/>
            <a:ext cx="6327214" cy="424011"/>
          </a:xfrm>
        </p:spPr>
        <p:txBody>
          <a:bodyPr>
            <a:normAutofit/>
          </a:bodyPr>
          <a:lstStyle/>
          <a:p>
            <a:pPr algn="l"/>
            <a:r>
              <a:rPr lang="pl-PL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TROSKA</a:t>
            </a:r>
            <a:r>
              <a:rPr lang="en-US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OPIEKA</a:t>
            </a:r>
            <a:r>
              <a:rPr lang="en-US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</a:t>
            </a:r>
            <a:endParaRPr lang="en-US" sz="2000" spc="600" dirty="0">
              <a:solidFill>
                <a:srgbClr val="BE8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2110BDE9-9CD5-124E-F1CE-E7665B60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63" y="-48858"/>
            <a:ext cx="7040233" cy="70402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340871" y="2534926"/>
            <a:ext cx="6687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2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i ludzie:</a:t>
            </a:r>
            <a:endParaRPr lang="fr-CH" dirty="0">
              <a:solidFill>
                <a:srgbClr val="AD9B1E"/>
              </a:solidFill>
            </a:endParaRPr>
          </a:p>
          <a:p>
            <a:r>
              <a:rPr lang="pl-PL" sz="42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Splecione losy</a:t>
            </a:r>
            <a:endParaRPr lang="fr-CH" sz="4200" b="1" dirty="0">
              <a:solidFill>
                <a:srgbClr val="AD9B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200" b="1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Police, crâne, Graphique&#10;&#10;Description générée automatiquement">
            <a:extLst>
              <a:ext uri="{FF2B5EF4-FFF2-40B4-BE49-F238E27FC236}">
                <a16:creationId xmlns:a16="http://schemas.microsoft.com/office/drawing/2014/main" id="{33A8A97B-F184-0B0D-5767-EB9F91D4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1" y="95106"/>
            <a:ext cx="4158807" cy="2031325"/>
          </a:xfrm>
          <a:prstGeom prst="rect">
            <a:avLst/>
          </a:prstGeom>
        </p:spPr>
      </p:pic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2A6CC1B-428F-755D-AC3E-231E9BA2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574" y="5758124"/>
            <a:ext cx="717550" cy="9715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5089793"/>
            <a:ext cx="3459297" cy="176820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82470" y="5399825"/>
            <a:ext cx="233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Projekt  </a:t>
            </a:r>
            <a:r>
              <a:rPr lang="pl-PL" sz="2400" b="1" dirty="0" err="1"/>
              <a:t>UwB</a:t>
            </a:r>
            <a:r>
              <a:rPr lang="pl-PL" sz="2400" b="1" dirty="0"/>
              <a:t> Akademia Wody AQUA</a:t>
            </a:r>
          </a:p>
        </p:txBody>
      </p:sp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Zdrowe mokradła poprawiają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zdrowie </a:t>
            </a:r>
            <a:r>
              <a:rPr lang="pl-PL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42204" y="1682839"/>
            <a:ext cx="8760854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Badania pokazują, że krajobrazy mokradłowe pozytywnie wpływają na samopoczucie psychiczne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Połączenie z naturą, jakie zapewniają tereny podmokłe, sprzyja uważności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poczuciu równowagi emocjonalnej, przyczyniając się do poprawy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zdrowia psychicznego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zapewniają możliwości rekreacji, w tym wędkowania, uprawiania sportów wodnych i pływania, umożliwiając ludziom relaks i radzenie sobie ze stresem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art, illustration&#10;&#10;Description générée automatiquement">
            <a:extLst>
              <a:ext uri="{FF2B5EF4-FFF2-40B4-BE49-F238E27FC236}">
                <a16:creationId xmlns:a16="http://schemas.microsoft.com/office/drawing/2014/main" id="{8C389F6A-D509-EE62-236E-798598BD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475260" y="3466449"/>
            <a:ext cx="3716740" cy="3754094"/>
          </a:xfrm>
          <a:prstGeom prst="rect">
            <a:avLst/>
          </a:prstGeom>
        </p:spPr>
      </p:pic>
      <p:pic>
        <p:nvPicPr>
          <p:cNvPr id="6" name="Image 5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1BEC4DAF-476D-3C25-6B31-8819D34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17206" y="1682838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7015" y="131329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Bioróżnorodność mokradeł sprzyja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dobrostanowi ludzi.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00535" y="1931160"/>
            <a:ext cx="10790930" cy="3520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Życie na terenach podmokłych jest ważnym rezerwuarem różnorodności biologicznej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typ ekosystemu w unikalny sposób przyczynia się do różnorodności biologicznej planety, wspierając rośliny i zwierzęta przystosowane do życia w określonych warunkach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są jednym z najbardziej różnorodnych biologicznie siedlisk na świecie, są domem dla wielu zagrożonych gatunków i ostatnią deską ratunku dla gatunków słodkowodnych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gatunków roślin i zwierząt na świecie żyje albo rozmnaża się na mokradłach, m.in.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gatunków słodkowodnych, w tym 200 gatunków nowo okrywanych każdego roku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wszystkich znanych gatunków ryb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Wiele gatunków endemicznych występuje tylko w określonych obszarach podmokłych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Rzeki i strumienie niosą substancje bogate w składniki odżywcze występujące na mokradłach, które zasilają rozległy łańcuch pokarmowy</a:t>
            </a:r>
            <a:r>
              <a:rPr lang="en-US" sz="1600" b="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76D6A4A4-7667-C31F-F512-ACA1A64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4F170C9-7DBE-2972-CD0D-417F77F3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Bogata różnorodność biologiczna mokradeł wpływa na jakość życia ludzi na świecie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 bezpieczeństwo żywnościowe, jakościowe i żywieniowe.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Dostarcza substancji leczniczych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Pobudza biznes i przemysł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 przed powodziami i innymi zdarzeniami klimatycznymi.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Osłania przed chorobami, zapewniając zdrowe ekosystemy i bezpieczne przestrzenie dla dzikich zwierząt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dala od siedlisk ludzkich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zapewnić nam harmonijne współistnienie z naturą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56AAD188-6FF4-4D6D-9539-B5B00C48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BA2DD2-AD1F-720A-CFB5-D607C230A7F1}"/>
              </a:ext>
            </a:extLst>
          </p:cNvPr>
          <p:cNvSpPr>
            <a:spLocks noGrp="1"/>
          </p:cNvSpPr>
          <p:nvPr/>
        </p:nvSpPr>
        <p:spPr>
          <a:xfrm>
            <a:off x="837015" y="131329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Bioróżnorodność mokradeł sprzyja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dobrostanowi ludzi.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C283E5E-B8E3-38CC-3138-0A6CB72A0EA8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2757405-6684-D929-CF9F-AE2088F1DA6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5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36480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Tereny podmokłe przyczyniają się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do rozwoju gospodarek na całym świecie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409029"/>
            <a:ext cx="10852163" cy="528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zapewniają miejsca pracy i pomagają wyeliminować ubóstwo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Średnio 1 na 8 osób (&gt;1 miliard na całym świecie) utrzymuje się z terenów podmokłych, zapewniających żywność, wodę, transport i wypoczynek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Uprawa ryżu jest głównym źródłem zatrudnienia na terenach podmokłych; około 80% światowej produkcji ryżu jest wytwarzana przez drobnych rolników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&gt;660 milionów ludzi utrzymuje się z rybołówstwa i akwakultury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Sektory podróży i turystyki zapewniają 266 milionów miejsc pracy, 8,9% całkowitego zatrudnienia na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Około połowy turystów międzynarodowych szuka odpoczynku na obszarach podmokłych, </a:t>
            </a:r>
            <a:b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zwłaszcza w strefach przybrzeżnych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Rzeki i śródlądowe drogi wodne są niezbędne dla przemysłu transportowego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Rozległe sieci i duża liczba pracowników dostarczają słodką wodę oraz usuwają i oczyszczają ścieki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tych możliwości gospodarczych często korzystają rdzenni mieszkańcy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Tradycyjne źródła utrzymania na terenach podmokłych obejmują zbieranie i przetwarzanie roślin leczniczych, barwników, owoców, trzcin i innych traw, szczególnie w krajach rozwijających się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Tereny podmokłe zapewniają źródła wody do wypasu zwierząt gospodarskich, wspierając rolników i pasterzy w utrzymaniu stałego zaopatrzenia w wodę dla zwierząt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dostarczają wodę dla przemysłu, który wykorzystuje 19% jej poboru.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silhouette, art, créativité&#10;&#10;Description générée automatiquement avec une confiance moyenne">
            <a:extLst>
              <a:ext uri="{FF2B5EF4-FFF2-40B4-BE49-F238E27FC236}">
                <a16:creationId xmlns:a16="http://schemas.microsoft.com/office/drawing/2014/main" id="{B21456DD-A94C-7151-FE1B-88A22A2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554945" y="3963071"/>
            <a:ext cx="1422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4008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chronią przed zmianami klimatu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2" y="1519198"/>
            <a:ext cx="10177306" cy="381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pomagają nam mitygować i adaptować się do zmian klimatu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Tereny podmokłe chronią 60% ludzkości zamieszkującej wybrzeża przed falami sztormowymi, huraganami i tsunami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hektar mokradeł śródlądowych, absorbując 14 milionów litrów wody powodziowej, pomaga redukować powodzie i łagodzić susze.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magazynują więcej węgla niż jakikolwiek inny ekosystem na Ziemi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Ekosystemy przybrzeżne (ekosystemy błękitnego węgla) zapewniają kluczowe nagazowanie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aseline="-250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roślinności, glebie i osadach i należą do najcenniejszych ekosystemów regulujących globalny klimat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Należą do nich lasy namorzynowe, bagna </a:t>
            </a:r>
            <a:r>
              <a:rPr lang="pl-PL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międzypływowe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łąki trawy morskiej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Torfowiska zajmują tylko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 lądowej, ale magazynują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węgla pochodzącego z lądu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czyli dwukrotnie więcej niż wszystkich lasów na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Przybrzeżne tereny podmokłe, regularnie zalewane przez wody pływowe, pochłaniają i magazynują dwutlenek węgla nawet 55 razy szybciej niż tropikalne lasy deszczowe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80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5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48218" y="4305300"/>
            <a:ext cx="2527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4008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cenną częścią życia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kulturalnego i duchowego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447771"/>
            <a:ext cx="1108634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od najdawniejszych czasów inspirowały twórcze i duchowe umysły ludzi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obfitujące w wodę stały się siedzibami wielkich cywilizacji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Rzeka Nil dla starożytnych Egipcjan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Eufrat i Tygrys dla Mezopotamii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Mekong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Imperium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Khmerów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 jako dawczyni i podtrzymująca życie była od wieków czczona i odgrywa ważną rolę w głównych religiach świata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Buddyzm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Chrześcijaństwo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Hinduizm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Judaizm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Sikhi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Sceny i skojarzenia z mokradłami wniosły wkład w dziedzictwo artystyczne wszystkich kultur na całym świecie – od tradycji lokalnej i narodowej po klasyczną tradycję zachodnią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Ludzie żyjący w pobliżu mokradeł rozwinęli wokół tych ekosystemów wartości społeczno-kulturowe, które są integralną częścią ich kultury, życia duchowego i obecnej egzystencji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Pieśni, tańce i opowieści jako zbiorowe wyrazy szacunku i czci dla mokradeł to bogate tradycje, które pozostają częścią codziennego życia wielu z szacowanych trzech milionów rdzennych mieszkańców żyjących w co najmniej 5000 odrębnych kulturach na całym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10783060" y="1964043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FAD4B2-35C5-EC44-00AD-73436722046B}"/>
              </a:ext>
            </a:extLst>
          </p:cNvPr>
          <p:cNvSpPr txBox="1"/>
          <p:nvPr/>
        </p:nvSpPr>
        <p:spPr>
          <a:xfrm>
            <a:off x="1457036" y="1592899"/>
            <a:ext cx="9277927" cy="484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My, przedstawiciele ludów Ameryki Środkowej od Belize po Panamę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uważamy, że nasze tereny podmokłe mają ogromne znaczenie jako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 życia dla obecnych i przyszłych pokoleń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zapewniając nam obfitą wodę oraz bogactwo flory i fauny, które można wykorzystać jako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pożywienie i leki naturalne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Stanowią także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 dochodu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które należy wykorzystywać w sposób zrównoważony. Dlatego wszyscy musimy zjednoczyć nasze wysiłki i dążyć do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poprawy jakości życia 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naszych społeczności oraz promować takie działania, jak turystyka.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Chroniąc nasze krajobrazy wraz z ich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naturalnym pięknem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będą one nadal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źródłem artystycznej inspiracji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Nasze tereny podmokłe zapewniają możliwości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badań i studiów, które wzbogacają naukę i uniwersalną kulturę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Powinny mieć wsparcie organizacji lokalnych, regionalnych i międzynarodowych, ponieważ są to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płuca </a:t>
            </a:r>
            <a:b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wielkim światowym znaczeniu, wytwarzające czyste powietrze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Jednocześnie są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naturalnymi filtrami redukującymi zanieczyszczenia i łagodzącymi uderzenia zjawisk naturalnych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Dlatego obowiązkiem każdego, jako jednostki i jako zorganizowanych sił, jest ich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obrona, opieka </a:t>
            </a:r>
            <a:b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utrzymywanie w nieskończoność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1200" i="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pl-PL" sz="1200" i="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Deklaracja Ludu i Mokradeł Ameryki Środowej zamieszkujących w pobliżu obszarów Ramsar w Mezoameryce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maja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1999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r.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4CD754C4-4C81-6AA2-F73A-ED32F15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800135" y="50529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Nasze tereny podmokłe są zagrożone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95964" y="1348597"/>
            <a:ext cx="10400071" cy="5468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są najbardziej zagrożonymi ekosystemami Ziemi. Ich rola jako rezerwuarów różnorodności biologicznej jest zagrożona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giną trzy razy szybciej niż lasy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XVIII wieku zniknęło ponad 80% wszystkich terenów podmokłych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przyspiesza. Od 1970 r. utracono co najmniej 35% terenów podmokłych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Gatunkom zamieszkującym tereny podmokłe grozi wyginięcie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liczebność zmniejsza się szybciej niż w innych ekosystemach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gatunków słodkowodnych i 25% wszystkich gatunków mokradłowych grozi wyginięcie w wyniku zanikania terenów podmokłych​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ciągu ostatnich 50 lat liczebność 81% gatunków śródlądowych gatunków mokradłowych oraz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gatunków przybrzeżnych i morskich zmniejszyła się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34220" y="1846591"/>
            <a:ext cx="1671559" cy="17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B723BAA-271E-F8F1-5DCD-1B258707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Stawką jest dobrostan człowieka, źródła utrzymania i zdrowie planety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Potrójny kryzys planetarny związany ze zmianą klimatu, utratą przyrody i zanieczyszczeniem szkodzi zdrowiu ludzkiemu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człowieka i zmiany klimatyczne powodują degradację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Rolnictwo w dalszym ciągu jest główną przyczyną utraty i degradacji terenów podmokłych. Mądre użytkowanie jest niezbędne dla ich zrównoważonego rozwoju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Zanieczyszczenie wody i zanieczyszczenie plastikiem, przełowienie i wkraczanie gatunków inwazyjnych najbardziej szkodzą ekosystemom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mokradłowym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Wraz z rozwojem miast i wzrostem zapotrzebowania na grunty, rozbudowa wkracza na tereny podmokłe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43419D8-2EC5-CBFB-B833-C64995EC861E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D5B454-40C0-FDEC-1733-904B0D51938A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6E0CBC3D-E8B0-6FD6-106F-80545BFA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34220" y="1846591"/>
            <a:ext cx="1671559" cy="17461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FE1723-D71A-8031-EFD9-9486A6FD503A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Nasze tereny podmokłe są zagrożone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5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7274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Musimy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działać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teraz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Razem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958170" y="1368860"/>
            <a:ext cx="10833495" cy="533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Podjęcie działań na rzecz mokradeł już dziś pomoże chronić dobrostan ludzi </a:t>
            </a:r>
            <a:b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przyszłości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zapewniają dobrobyt człowieka poprzez ochronę przed zanieczyszczeniami, jako integralne elementy odpornego planowania i rewitalizacji obszarów miejskich oraz jako istotny wkład w podejście 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Health.</a:t>
            </a:r>
          </a:p>
          <a:p>
            <a:pPr algn="l">
              <a:lnSpc>
                <a:spcPct val="120000"/>
              </a:lnSpc>
            </a:pPr>
            <a:r>
              <a:rPr lang="pl-PL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Dekada na rzecz odbudowy ekosystemów ONZ (2021–2030) to wezwanie do ochrony </a:t>
            </a:r>
            <a:br>
              <a:rPr lang="pl-PL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przywrócenia ekosystemów na całym świecie z korzyścią dla ludzi i przyrody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pl-PL" sz="64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Konwencja Ramsarska jest partnerem globalnym tej inicjatywy, uznającym, że odtwarzanie terenów podmokłych Ziemi musi być kluczowym priorytetem zapewniającym zrównoważoną przyszłość.</a:t>
            </a:r>
            <a:r>
              <a:rPr lang="en-US" sz="64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6400" b="0" i="0" dirty="0">
              <a:solidFill>
                <a:srgbClr val="6553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pl-PL" sz="64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Inicjatywa stanowi wyraźną i aktualną okazję do połączenia wysiłków i poczynienia znaczących postępów na całym świecie w zapobieganiu, powstrzymywaniu i odwracaniu degradacji terenów podmokłych naszej planety.</a:t>
            </a:r>
            <a:endParaRPr lang="pl-PL" sz="6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6400" b="0" i="0" dirty="0">
              <a:solidFill>
                <a:srgbClr val="6553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7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838538" y="1409904"/>
            <a:ext cx="10617839" cy="55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Dzień, w którym oddajemy głos mokradłom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Sposobność dla wszystkich narodów i ludzi do zjednoczenia się, by zwiększyć świadomość,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uznanie i działania na rzecz terenów podmokłych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2022 r. świętowany jako Międzynarodowy Dzień Narodów Zjednoczonych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Świętowany każdego 2 lutego od 1997 r. przez Państwa-Strony Konwencji Ramsarskiej.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Upamiętnia rocznicę podpisania Konwencji Ramsarskiej – przyjętej w 1971 r. jako umowę międzynarodową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/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nowoczesne globalne wielostronne porozumienie środowiskowe.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Dedykowane tylko jednemu specyficznemu rodzajowi ekosystemów - mokradłom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spcAft>
                <a:spcPts val="1200"/>
              </a:spcAft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Zaakceptowane przez prawie 90% członków Narodów Zjednoczonych ze wszystkich </a:t>
            </a:r>
            <a:b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regionów geograficznych świata, którzy stali się „Państwami-Stronami”.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 2024 roku 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i dobrostan człowieka (Wetlands and Human </a:t>
            </a:r>
            <a:r>
              <a:rPr lang="pl-PL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Zwraca uwagę na to, jak wszystkie aspekty dobrostanu człowieka (fizyczny, psychiczny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środowiskowy) są powiązane z dobrym stanem terenów podmokłych na świecie.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Wyjaśnia, jak mokradła i życie ludzkie były ze sobą powiązane na przestrzeni dziejów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ludzie czerpią pożywienie, inspirację i odporność z tych produktywnych ekosystemów.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Podkreśla pilną potrzebę zarządzania przez człowieka terenami podmokłymi na świecie.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838538" y="8434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Mokradeł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8FBE3261-B81E-C537-A408-1158B7CB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356" y="4736697"/>
            <a:ext cx="1896850" cy="1896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C1B0E-2C03-4308-9D89-D874FFDE337C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3DE0-0B98-A7C2-0A15-00E7500C917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2F7871A-7C0F-1802-349D-97FEF1509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srgbClr val="AD9B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Możesz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AD9B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Zrozumieć znaczenie i wkład mokradeł.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6553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Zapewnić ich zrównoważone użytkowanie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poprzez mądre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gosporadowanie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53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Przyciągnąć inwestycje służące ich ochronie i odtwarzaniu.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53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Dołącz do globalnych wysiłków na rzecz troski, opieki i wsparcia </a:t>
            </a:r>
            <a:b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mokradeł na świecie – dla dobra obecnych i przyszłych pokoleń.</a:t>
            </a:r>
            <a:endParaRPr lang="en-US" sz="21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2D0785-C889-0ED8-B4CA-FEB4AE072B98}"/>
              </a:ext>
            </a:extLst>
          </p:cNvPr>
          <p:cNvSpPr>
            <a:spLocks noGrp="1"/>
          </p:cNvSpPr>
          <p:nvPr/>
        </p:nvSpPr>
        <p:spPr>
          <a:xfrm>
            <a:off x="838200" y="27274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Musimy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działać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teraz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Razem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31460BE0-4F76-6E01-ADB2-9F78C3BD37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397154" y="2617003"/>
            <a:ext cx="2605794" cy="20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rrière de corail, Ressources d’eau, Étendue d’eau, eau&#10;&#10;Description générée automatiquement">
            <a:extLst>
              <a:ext uri="{FF2B5EF4-FFF2-40B4-BE49-F238E27FC236}">
                <a16:creationId xmlns:a16="http://schemas.microsoft.com/office/drawing/2014/main" id="{3360EC68-7DD1-C1C3-0EBF-FFC90E0C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25CCF32-A01F-416E-778D-DB88A3F0AF2D}"/>
              </a:ext>
            </a:extLst>
          </p:cNvPr>
          <p:cNvSpPr txBox="1"/>
          <p:nvPr/>
        </p:nvSpPr>
        <p:spPr>
          <a:xfrm>
            <a:off x="0" y="2410119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Każde mokradło ma znaczenie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5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Liczy się każdy wysiłek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53EDC-A6A4-ED2D-D055-C7CAE289E8DF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4B6D0-D688-F52C-4D32-5E3E6B23BD40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8F6DE-14AB-A4E1-74DF-59254E76846F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A18473E-242C-1E07-60FC-6562A562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E7828-4A32-92BB-15C0-DC02F9E485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2F8056-75EA-5A1F-83CA-32A6208482E8}"/>
              </a:ext>
            </a:extLst>
          </p:cNvPr>
          <p:cNvSpPr txBox="1"/>
          <p:nvPr/>
        </p:nvSpPr>
        <p:spPr>
          <a:xfrm>
            <a:off x="515687" y="3676248"/>
            <a:ext cx="10921999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„Wchodzę na bagna jak w miejsce uświęcone – </a:t>
            </a:r>
            <a:r>
              <a:rPr lang="pl-PL" b="1" kern="100" dirty="0" err="1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sanctum</a:t>
            </a: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kern="100" dirty="0" err="1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sanctorum</a:t>
            </a: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jest siła, sedno Natury.”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en-US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enter the swamp as a sacred place — a sanctum sanctorum. </a:t>
            </a:r>
            <a:br>
              <a:rPr lang="pl-PL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the strength, the marrow, of Nature.”         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Henry David Thoreau</a:t>
            </a:r>
          </a:p>
        </p:txBody>
      </p:sp>
      <p:pic>
        <p:nvPicPr>
          <p:cNvPr id="6" name="Image 5" descr="Une image contenant texte, affiche, Police, graphisme&#10;&#10;Description générée automatiquement">
            <a:extLst>
              <a:ext uri="{FF2B5EF4-FFF2-40B4-BE49-F238E27FC236}">
                <a16:creationId xmlns:a16="http://schemas.microsoft.com/office/drawing/2014/main" id="{62CEB435-C25E-5661-1995-5AB97F69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475" y="522756"/>
            <a:ext cx="1949049" cy="2630736"/>
          </a:xfrm>
          <a:prstGeom prst="rect">
            <a:avLst/>
          </a:prstGeom>
        </p:spPr>
      </p:pic>
      <p:pic>
        <p:nvPicPr>
          <p:cNvPr id="7" name="Image 6" descr="Une image contenant oiseau, bec, plume, colibri&#10;&#10;Description générée automatiquement">
            <a:extLst>
              <a:ext uri="{FF2B5EF4-FFF2-40B4-BE49-F238E27FC236}">
                <a16:creationId xmlns:a16="http://schemas.microsoft.com/office/drawing/2014/main" id="{1E5DF04A-389C-0EDE-8A83-792133AE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856" y="2601100"/>
            <a:ext cx="1512526" cy="1161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703253" y="6121410"/>
            <a:ext cx="2785491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#ActForWetlands</a:t>
            </a: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8FFE8D4-C138-DC97-094F-428ABCF6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574" y="5758124"/>
            <a:ext cx="717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943FF1F-28B7-7B56-0724-DE1E8E1184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CEAD87F-783A-C370-896E-7B5FEBB31194}"/>
              </a:ext>
            </a:extLst>
          </p:cNvPr>
          <p:cNvGrpSpPr/>
          <p:nvPr/>
        </p:nvGrpSpPr>
        <p:grpSpPr>
          <a:xfrm>
            <a:off x="696655" y="3237970"/>
            <a:ext cx="10829438" cy="1727922"/>
            <a:chOff x="696655" y="3400383"/>
            <a:chExt cx="10829438" cy="1727922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2EBD5AB5-BF9A-1D61-6A8F-C7332480B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349" y="3400383"/>
              <a:ext cx="1725119" cy="1727922"/>
            </a:xfrm>
            <a:prstGeom prst="ellipse">
              <a:avLst/>
            </a:prstGeom>
            <a:solidFill>
              <a:srgbClr val="655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0C8CE4-D78C-F59D-B7E9-044FD121463E}"/>
                </a:ext>
              </a:extLst>
            </p:cNvPr>
            <p:cNvSpPr txBox="1"/>
            <p:nvPr/>
          </p:nvSpPr>
          <p:spPr>
            <a:xfrm>
              <a:off x="9782478" y="4052746"/>
              <a:ext cx="1743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Różnorodność</a:t>
              </a:r>
            </a:p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biologiczna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684DE6A-C447-0627-2669-911A9E644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1713" y="3400383"/>
              <a:ext cx="1725119" cy="1727922"/>
            </a:xfrm>
            <a:prstGeom prst="ellipse">
              <a:avLst/>
            </a:prstGeom>
            <a:solidFill>
              <a:srgbClr val="BBD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380CFA5-C757-4691-A9C8-985549FE4B22}"/>
                </a:ext>
              </a:extLst>
            </p:cNvPr>
            <p:cNvSpPr txBox="1"/>
            <p:nvPr/>
          </p:nvSpPr>
          <p:spPr>
            <a:xfrm>
              <a:off x="794984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FD51169-F974-A03F-04FF-A30C21283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73" y="3400383"/>
              <a:ext cx="1725119" cy="1727922"/>
            </a:xfrm>
            <a:prstGeom prst="ellipse">
              <a:avLst/>
            </a:prstGeom>
            <a:solidFill>
              <a:srgbClr val="5B8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D6B76C3-3096-FB42-1D40-ABEDE1F9F02C}"/>
                </a:ext>
              </a:extLst>
            </p:cNvPr>
            <p:cNvSpPr txBox="1"/>
            <p:nvPr/>
          </p:nvSpPr>
          <p:spPr>
            <a:xfrm>
              <a:off x="612110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Klimat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8441E4F-CB8A-FBD7-F450-46B916704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106" y="3400383"/>
              <a:ext cx="1725119" cy="1727922"/>
            </a:xfrm>
            <a:prstGeom prst="ellipse">
              <a:avLst/>
            </a:prstGeom>
            <a:solidFill>
              <a:srgbClr val="AD9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5676FF1-9B4D-F293-32EB-7C49200308F3}"/>
                </a:ext>
              </a:extLst>
            </p:cNvPr>
            <p:cNvSpPr txBox="1"/>
            <p:nvPr/>
          </p:nvSpPr>
          <p:spPr>
            <a:xfrm>
              <a:off x="4304233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Środki do życia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353D3D99-B544-B87B-2069-971499540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5902" y="3400383"/>
              <a:ext cx="1725119" cy="1727922"/>
            </a:xfrm>
            <a:prstGeom prst="ellipse">
              <a:avLst/>
            </a:prstGeom>
            <a:solidFill>
              <a:srgbClr val="BE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23F7E16-01FB-749B-DFCC-667191F9DBD9}"/>
                </a:ext>
              </a:extLst>
            </p:cNvPr>
            <p:cNvSpPr txBox="1"/>
            <p:nvPr/>
          </p:nvSpPr>
          <p:spPr>
            <a:xfrm>
              <a:off x="2494029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Pożywienie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0D429B08-F313-141B-2904-CBB40908F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528" y="3400383"/>
              <a:ext cx="1725119" cy="1727922"/>
            </a:xfrm>
            <a:prstGeom prst="ellipse">
              <a:avLst/>
            </a:prstGeom>
            <a:solidFill>
              <a:srgbClr val="1A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43D1E4-C5B0-EBF4-3E16-88ECD21ECFFC}"/>
                </a:ext>
              </a:extLst>
            </p:cNvPr>
            <p:cNvSpPr txBox="1"/>
            <p:nvPr/>
          </p:nvSpPr>
          <p:spPr>
            <a:xfrm>
              <a:off x="696655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Woda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6030F55-315A-585A-94BF-0F434CBD393E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5DFC8B-5955-77C0-503E-785946F0A765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3D674-D3FC-E875-38D8-D5857725E967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473A931-E4F7-D00E-33F2-B7CCDCBF9C56}"/>
              </a:ext>
            </a:extLst>
          </p:cNvPr>
          <p:cNvSpPr>
            <a:spLocks noGrp="1"/>
          </p:cNvSpPr>
          <p:nvPr/>
        </p:nvSpPr>
        <p:spPr>
          <a:xfrm>
            <a:off x="850900" y="-43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Losy mokradeł i ludzi są ze sobą ściśle </a:t>
            </a:r>
            <a:br>
              <a:rPr lang="pl-PL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splecione na przestrzeni dziejów.</a:t>
            </a:r>
            <a:endParaRPr lang="en-GB" sz="3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DCA7C0B-8529-76A6-D5FC-24A0207E471F}"/>
              </a:ext>
            </a:extLst>
          </p:cNvPr>
          <p:cNvSpPr>
            <a:spLocks noGrp="1"/>
          </p:cNvSpPr>
          <p:nvPr/>
        </p:nvSpPr>
        <p:spPr>
          <a:xfrm>
            <a:off x="859105" y="1816629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Korzyści, jakie zapewniają tereny podmokłe, pomagają w podtrzymaniu życia i mają kluczowe znaczenie dla dobrostanu człowieka.</a:t>
            </a:r>
            <a:endParaRPr lang="en-GB" sz="2100" b="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 descr="Une image contenant bateau, embarcation&#10;&#10;Description générée automatiquement">
            <a:extLst>
              <a:ext uri="{FF2B5EF4-FFF2-40B4-BE49-F238E27FC236}">
                <a16:creationId xmlns:a16="http://schemas.microsoft.com/office/drawing/2014/main" id="{17ED7735-0453-845F-C33F-CE856583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022670" y="4843661"/>
            <a:ext cx="3020992" cy="2473883"/>
          </a:xfrm>
          <a:prstGeom prst="rect">
            <a:avLst/>
          </a:prstGeom>
        </p:spPr>
      </p:pic>
      <p:pic>
        <p:nvPicPr>
          <p:cNvPr id="39" name="Image 3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96B233-3DDD-B654-0828-EFFC8A20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978983"/>
            <a:ext cx="10666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to bogate biologicznie i niezbędne ekosystemy.</a:t>
            </a:r>
            <a:endParaRPr lang="en-CH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883907" y="2090312"/>
            <a:ext cx="10431900" cy="410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Znaczące siedlisko, obejmujące całą planetę, dzięki któremu możliwe jest życie na Ziemi.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Ekosystemy, w których woda jest głównym czynnikiem kontrolującym środowisko oraz życie roślin i zwierząt.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pokrywają ok. 6% powierzchni lądowej Ziemi.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to być woda słona lub słodka, śródlądowa lub przybrzeżna, stała lub tymczasowa, stagnująca lub płynąca, zgromadzona w zbiornikach naturalnych lub sztucznych.</a:t>
            </a:r>
            <a:endParaRPr lang="en-CH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14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słodkowodne: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rzeki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jeziora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sadzawki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równiny zalewowe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torfowiska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bagna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błota</a:t>
            </a:r>
            <a:endParaRPr lang="en-CH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pl-PL" sz="14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słonowodne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estuaria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równiny błotne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słone bagna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lasy namorzynowe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laguny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rafy koralowe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rafy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skorupiaków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14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antropogeniczne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stawy rybne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 ryżowe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zbiorniki retencyjne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solanki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900" dirty="0">
              <a:solidFill>
                <a:srgbClr val="655348"/>
              </a:solidFill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876193" y="150407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Czym są mokradła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Image 3" descr="Une image contenant clipart, dessin, illustration, conception&#10;&#10;Description générée automatiquement">
            <a:extLst>
              <a:ext uri="{FF2B5EF4-FFF2-40B4-BE49-F238E27FC236}">
                <a16:creationId xmlns:a16="http://schemas.microsoft.com/office/drawing/2014/main" id="{A272A580-692E-516D-15CF-C4E098F412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0326404" y="5322626"/>
            <a:ext cx="1917169" cy="1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niezbędne do życia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58940"/>
            <a:ext cx="8512752" cy="4130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Nasza egzystencja zależy od wody.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Jednakże słodkiej wody jest mało.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na Ziemi to woda słodka.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na Ziemi jest dostępna do bezpośredniego użycia przez człowieka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dostarczają prawie cały zasób wody słodkiej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Bogata w osad i rośliny gleba mokradeł naturalnie filtruje i magazynuje wodę.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zwane są nerkami Ziemi.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B76DAFFC-0FBF-C587-D106-4A0AF92A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611737" y="1909817"/>
            <a:ext cx="4827908" cy="4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niezbędne do życia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81075" y="1576666"/>
            <a:ext cx="1043940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są kluczowe dla zapewnienia bezpieczeństwa żywnościowego.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tysiące lat ludzie zakładali osady w pobliżu mokradeł, aby zyskać dostęp do ryb i innych źródeł pożywienia, słodkiej wody do uprawy roślin i chowu zwierząt gospodarskich.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Podstawą diety ponad połowy ludzkości są produkty uprawiane na terenach podmokłych.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 ludzi na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opiera dietę na rybach z terenów podmokłych jako głównym źródle białka.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 ryżowe zapewniają pożywienie 3,5 miliardom ludzi rocznie.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3ED10EB3-849F-7075-725D-FF33BC4C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15137" y="5308979"/>
            <a:ext cx="3512959" cy="15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A3D23A6-0A75-1AB5-A73B-FA5D315B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0546" cy="4351338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skrajnego ubóstwa na całym świecie często pozyskują żywność z mokradeł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połowów rybołówstwa śródlądowego miało miejsce w krajach rozwijających się, gdzie odgrywa ono kluczową rolę żywieniową.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Powierzchnia nawadnianych obszarów rolniczych na świecie podwoiła się w ciągu 50 lat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pobieranej z terenów podmokłych na świecie przeznaczona jest do celów rolniczych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Nawadnianie jest szczególnie ważne w regionach, w których opady są ograniczone lub nieregularne.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Akwakultura jest najszybciej rozwijającym się sektorem produkcji żywności.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13030D9-3BCD-5FFD-1AF4-07970F0F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niezbędne do życia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pl-PL" dirty="0"/>
          </a:p>
        </p:txBody>
      </p:sp>
      <p:pic>
        <p:nvPicPr>
          <p:cNvPr id="4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0B0843A3-6DB3-CDBB-29C4-D2EA9912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715137" y="5308979"/>
            <a:ext cx="3512959" cy="154902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FAC0DEC-FF6B-FB54-6E0E-07D6CBBE01FA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FE0043E-25A2-9B3E-26B7-9E361000E304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68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Zdrowe mokradła poprawiają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zdrowie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58876" y="1607044"/>
            <a:ext cx="10859584" cy="510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Nasze zdrowie zależy od dobrze funkcjonujących ekosystemów – w tym mokradeł.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ze stanowiskiem Światowej Organizacją Zdrowia: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Health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zintegrowane, ujednolicone podejście, który ma na celu osiągnięcie równowagi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polepszenia zdrowia ludzi, zwierząt i ekosystemów.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uznaje, że stan zdrowia ludzi, zwierząt domowych i dzikich, roślin i szerzej rozumianego środowiska środowiska (w tym ekosystemów) jest ściśle powiązane i współzależne.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Łącząc ludzi, zwierzęta i środowisko, podejście One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może pomóc w kontroli rozprzestrzeniania się chorób w pełnym spektrum – od zapobiegania po wykrywanie, przygotowanie, reagowanie i zarządzanie – oraz przyczynić się do globalnego bezpieczeństwa zdrowotnego.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BA268C47-6AA2-0B81-9242-41260394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00135" y="50529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Zdrowe mokradła poprawiają </a:t>
            </a:r>
          </a:p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zdrowie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82973" y="1607044"/>
            <a:ext cx="8865091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oferują usługi promujące wiele czynników warunkujących dobry stan zdrowia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Czysta woda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żywnościowe i różnorodność żywieniowa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Czyste powietrze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lecznicze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Stabilność klimatyczna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przed ekstremalnymi zjawiskami pogodowymi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Zdrowe mokradła są niezbędne dla zdrowej urbanistyki.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Lepsze zarządzanie obszarami podmokłymi na świecie może pomóc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zapewnieniu czystej wody pitnej, radykalnie zmniejszając problemy zdrowotne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śmiertelność noworodków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miliarda ludzi na świecie nie ma dostępu do czystej wody pitnej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 umiera każdego roku z tego powodu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164DD7DF-AE27-E235-2F84-0CD345E4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248064" y="3476205"/>
            <a:ext cx="2779326" cy="35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1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4DEC0-F9D9-4A49-8D4C-D0B1FA58B8DC}">
  <ds:schemaRefs>
    <ds:schemaRef ds:uri="75035800-fbd9-4494-bf62-86cc10c5d50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682f1ccd-e5c5-43c9-b9d9-dd72e0a643d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6509</TotalTime>
  <Words>2311</Words>
  <Application>Microsoft Office PowerPoint</Application>
  <PresentationFormat>Panoramiczny</PresentationFormat>
  <Paragraphs>201</Paragraphs>
  <Slides>22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DINPro-Regular</vt:lpstr>
      <vt:lpstr>Symbol</vt:lpstr>
      <vt:lpstr>Times New Roman</vt:lpstr>
      <vt:lpstr>Thème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Mokradła są niezbędne do życia ludzi.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Marek Bartoszewicz</cp:lastModifiedBy>
  <cp:revision>121</cp:revision>
  <cp:lastPrinted>2024-01-31T12:15:20Z</cp:lastPrinted>
  <dcterms:created xsi:type="dcterms:W3CDTF">2021-11-23T15:20:39Z</dcterms:created>
  <dcterms:modified xsi:type="dcterms:W3CDTF">2024-02-01T12:23:19Z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